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9" r:id="rId1"/>
  </p:sldMasterIdLst>
  <p:notesMasterIdLst>
    <p:notesMasterId r:id="rId89"/>
  </p:notesMasterIdLst>
  <p:handoutMasterIdLst>
    <p:handoutMasterId r:id="rId9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20396D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433" autoAdjust="0"/>
  </p:normalViewPr>
  <p:slideViewPr>
    <p:cSldViewPr>
      <p:cViewPr varScale="1">
        <p:scale>
          <a:sx n="95" d="100"/>
          <a:sy n="95" d="100"/>
        </p:scale>
        <p:origin x="132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handoutMaster" Target="handoutMasters/handoutMaster1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633A84-D730-4DB1-B585-7559B92CE5D8}" type="datetimeFigureOut">
              <a:rPr lang="en-US"/>
              <a:pPr>
                <a:defRPr/>
              </a:pPr>
              <a:t>8/18/2020</a:t>
            </a:fld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C669EC8-97E7-4C24-A864-1853E750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857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82C5A2EE-74B4-4329-B2EC-6DFE0575ED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4556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numb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143000"/>
            <a:ext cx="7772400" cy="553998"/>
          </a:xfrm>
        </p:spPr>
        <p:txBody>
          <a:bodyPr lIns="0" tIns="0" rIns="0" bIns="0" anchor="t" anchorCtr="0">
            <a:spAutoFit/>
          </a:bodyPr>
          <a:lstStyle>
            <a:lvl1pPr>
              <a:defRPr sz="3600" b="1" i="0" baseline="0">
                <a:solidFill>
                  <a:srgbClr val="000099"/>
                </a:solidFill>
              </a:defRPr>
            </a:lvl1pPr>
          </a:lstStyle>
          <a:p>
            <a:r>
              <a:rPr lang="en-US" dirty="0"/>
              <a:t>Chapter number</a:t>
            </a: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905000" y="2209800"/>
            <a:ext cx="5334000" cy="2971800"/>
          </a:xfrm>
        </p:spPr>
        <p:txBody>
          <a:bodyPr/>
          <a:lstStyle>
            <a:lvl1pPr marL="0" indent="0" algn="ctr">
              <a:buNone/>
              <a:defRPr sz="4800" b="1" baseline="0"/>
            </a:lvl1pPr>
          </a:lstStyle>
          <a:p>
            <a:pPr lvl="0"/>
            <a:r>
              <a:rPr lang="en-US" dirty="0"/>
              <a:t>Chapter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205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2895600"/>
            <a:ext cx="73152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812800" y="4605202"/>
            <a:ext cx="73914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143000"/>
            <a:ext cx="7315200" cy="4800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2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2743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3892100"/>
            <a:ext cx="6934200" cy="2049956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112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3914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295400" y="2150899"/>
            <a:ext cx="69342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838200" y="3347534"/>
            <a:ext cx="73914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4982112"/>
            <a:ext cx="69342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291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295400" y="1143000"/>
            <a:ext cx="6934200" cy="3200400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90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38200" y="3733800"/>
            <a:ext cx="7391400" cy="2209799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202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14400" y="1066800"/>
            <a:ext cx="7315200" cy="2514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838200" y="3730079"/>
            <a:ext cx="7391400" cy="457200"/>
          </a:xfrm>
        </p:spPr>
        <p:txBody>
          <a:bodyPr/>
          <a:lstStyle>
            <a:lvl1pPr marL="0" indent="0">
              <a:buNone/>
              <a:defRPr sz="2400" b="1">
                <a:solidFill>
                  <a:srgbClr val="000099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heading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5" hasCustomPrompt="1"/>
          </p:nvPr>
        </p:nvSpPr>
        <p:spPr>
          <a:xfrm>
            <a:off x="914400" y="4267200"/>
            <a:ext cx="7315200" cy="1676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Object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147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Image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24989"/>
            <a:ext cx="7315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812800" y="1062758"/>
            <a:ext cx="7391400" cy="22138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12800" y="3319598"/>
            <a:ext cx="7315200" cy="2438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C16,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097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6172200"/>
            <a:ext cx="9144000" cy="685800"/>
          </a:xfrm>
          <a:prstGeom prst="rect">
            <a:avLst/>
          </a:prstGeom>
          <a:solidFill>
            <a:srgbClr val="20396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800" b="1" i="1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76200" y="6248400"/>
            <a:ext cx="27432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500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900">
                <a:latin typeface="Arial Narrow" pitchFamily="34" charset="0"/>
              </a:defRPr>
            </a:lvl1pPr>
          </a:lstStyle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30" y="6397412"/>
            <a:ext cx="1228170" cy="2319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3" r:id="rId5"/>
    <p:sldLayoutId id="2147483681" r:id="rId6"/>
    <p:sldLayoutId id="2147483674" r:id="rId7"/>
    <p:sldLayoutId id="2147483676" r:id="rId8"/>
    <p:sldLayoutId id="2147483675" r:id="rId9"/>
    <p:sldLayoutId id="2147483684" r:id="rId10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16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work</a:t>
            </a:r>
            <a:br>
              <a:rPr lang="en-US" dirty="0"/>
            </a:br>
            <a:r>
              <a:rPr lang="en-US" dirty="0"/>
              <a:t>with objects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C74A9C-4B4B-4688-B272-CDB3C060A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2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C31B1-CC8D-43D0-9F36-9AC383C1C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ways to initialize a property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a variable or constant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7469C-0CC2-462A-ABB6-E56E07C2CC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variables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name = "Grace";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 year = 2021;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traditional syntax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person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name: name,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year: year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shorthand properties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person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name,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year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368E1-36B9-44FE-95EA-AD150CC6C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9EDF40-E1EF-4ECC-8A3D-1C7C1766F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034A4-BB2A-46C2-9D4F-03803D20E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077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77D61-1B1A-42CE-B9D5-FBEB83D49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properties and methods to an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4B6A61-9BEE-4536-8620-9AD7880CE2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create an object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{};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add a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0.0875;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add a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invoice.getSalesTax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(subtotal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modify the value of a property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0.095;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remove a property from an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delete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// displays undefined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F0EED7-D62E-44CA-B6CC-7DB984C1F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61E178-4E09-4812-9411-3F75CD71B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E3ADC-B546-4736-A8F6-61AF0786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352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DA24E6B-0889-468A-8FC2-5BED2017E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constants that refer to the same object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CD1CC3F-C7CF-405B-8BE0-02824276FC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today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now = today;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today.setFullYear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(1968);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now.getFullYear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     // displays 1968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diagram that illustrates these references</a:t>
            </a:r>
          </a:p>
          <a:p>
            <a:endParaRPr lang="en-US" sz="1600" dirty="0"/>
          </a:p>
        </p:txBody>
      </p:sp>
      <p:pic>
        <p:nvPicPr>
          <p:cNvPr id="10" name="Content Placeholder 9" descr="Refer to page 509 in textbook">
            <a:extLst>
              <a:ext uri="{FF2B5EF4-FFF2-40B4-BE49-F238E27FC236}">
                <a16:creationId xmlns:a16="http://schemas.microsoft.com/office/drawing/2014/main" id="{5D020A0C-127E-4D9A-836D-59133E6830C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60927" y="3066144"/>
            <a:ext cx="3779848" cy="165825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C97A2-1E7E-47BB-96B6-5E14E3986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010F89-B726-47A1-BDD9-35A125F75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FF41A-E783-425E-B19A-DF4E03633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</a:rPr>
              <a:t>C16, Slide </a:t>
            </a:r>
            <a:fld id="{BF5C1183-B085-4070-A402-C03A3F977D3D}" type="slidenum">
              <a:rPr lang="en-US" sz="900" smtClean="0">
                <a:solidFill>
                  <a:schemeClr val="bg1"/>
                </a:solidFill>
                <a:latin typeface="Arial Narrow" panose="020B0606020202030204" pitchFamily="34" charset="0"/>
              </a:rPr>
              <a:pPr algn="r">
                <a:defRPr/>
              </a:pPr>
              <a:t>12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822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473E4-896D-4655-9907-E35696900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object with an accessor property named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24568-77B3-47F8-90A3-0E15037C20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person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"Grace",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"Hopper",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`${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names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val.split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 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if(names &amp;&amp;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names.length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=== 2)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names[0];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names[1];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throw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must include first and </a:t>
            </a: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"last 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6D6D0-3ECB-4A35-A31F-2BCBF28CD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94BA30-16F3-4DCC-BFCB-8FE8407FC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52EDF-13F3-4946-9008-F78907824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871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1D0C7-6C41-434E-97C4-158F7846E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accessor property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ABF52C-5958-409C-8E34-36D2F3FA01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person.fullName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// displays "Grace Hopper"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person.fullName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"Ada Lovelace";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person.firstName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// displays "Ada"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person.lastName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// displays "Lovelace"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person.fullName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// displays "Ada Lovelace"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1DA1B1-71AC-4A89-9BEF-9A6DDAF6D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68DE9-CF9A-4601-9C0F-BC42E8AB3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72A79-AE8F-4FC9-BD12-FF918568E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737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7B330-2892-4B28-BF1C-718B00A5B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methods and properties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3918E8-4F2D-4908-A242-3CC3576F12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concise method syntax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shorthand property notation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delete operator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reference to an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data property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accessor property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getter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setter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read-only property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write-only property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21F3A-B8F1-484A-9867-B0612C0E3C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E743D-6E2A-4B20-83D2-152E90A1D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C70A7-4B27-4585-A4A2-DA2692F82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896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34F84-74C5-4817-ADEA-C1A38B311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benefits of JavaScript libraries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F8B40C-DF2C-4ECC-895F-43440D2AB8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 let you group similar functionality in a single file.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 make your code easier to understand, maintain, and reuse.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 encourage the separation of concerns.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30A9D-7CAA-4DB5-B177-AEADB6E05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26C13-7A1D-451A-964C-F909FF24C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BA52F-AD7C-4A51-8062-C36BD131F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07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3A9A-6755-44A7-920D-6E0A385BB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lib_mpg.js file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526C46-B8A4-446C-83FC-CE3A6E4362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miles: 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gallons: 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calculate()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this.miles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this.gallons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D0A4F-B47E-4BB1-ADEB-821BC7024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9BD8B-BB26-442A-9CE9-F171AFDB8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A762DF-F089-4580-85CD-D1FE2FBE5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253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EEE2C-25F8-4578-A23D-580098632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include and use JavaScript libraries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your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638AA0-1BFD-43F2-BDAD-D4CEC7765FF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index.html file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...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="lib_mpg.js"&gt;&lt;/script&gt;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="main.js"&gt;&lt;/script&gt;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the main.js file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mpg.miles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($("#miles").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mpg.gallons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($("#gallons").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$("#mpg").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mpg.calculate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D7ACA-D05F-40BB-BCF4-28935451C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67749-2EF2-4818-BE7B-998793541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E0CD7-E30E-47EA-88AD-B1B0AB34C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00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3F7D422-6CD3-4043-88B6-922F3E047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Miles Per Gallon application</a:t>
            </a:r>
            <a:endParaRPr lang="en-US" dirty="0"/>
          </a:p>
        </p:txBody>
      </p:sp>
      <p:pic>
        <p:nvPicPr>
          <p:cNvPr id="9" name="Content Placeholder 8" descr="Refer to page 515 in textbook">
            <a:extLst>
              <a:ext uri="{FF2B5EF4-FFF2-40B4-BE49-F238E27FC236}">
                <a16:creationId xmlns:a16="http://schemas.microsoft.com/office/drawing/2014/main" id="{C8DC365F-4055-4A7E-8B2F-639363B73B1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47800" y="1143000"/>
            <a:ext cx="5456393" cy="238983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C6F9D6-88E6-466E-B737-CA2F0B917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803FB-18D5-43F2-8193-539156E6B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3B9CF-6D92-4C62-8F24-AA55DA85E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12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CB7DA-2B0D-4BD0-AA7C-776328A25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A2ACBB-2CEA-4672-8198-B3A76DD406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Applied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object literals to create objects that have properties and methods.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classes to create objects that have properties and methods.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the properties and methods of the objects you create.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 JavaScript libraries in your applications.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Knowledge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creating objects with object literals and creating objects with classes.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the concise method syntax for coding methods and the traditional syntax.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Explain how two variables can refer to the same object.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data properties and accessor properties.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2C939-D54B-44B7-B4BE-D124153A9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DE8CFD-D8D7-4685-A382-248757C07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BF6AF-06EE-4F00-87B7-A93A57D10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945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A706A-AA68-49B0-A093-47A743DA9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6DF52-1A5E-4376-9B3B-4D0D997550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&lt;h1&gt;Calculate Miles Per Gallon&lt;/h1&gt;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for="miles"&gt;Miles Driven:&lt;/label&gt;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id="miles"&gt;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for="gallons"&gt;Gallons of Gas Used: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id="gallons"&gt;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for="mpg"&gt;Miles Per Gallon&lt;/label&gt;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id="mpg" disabled&gt;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A52DC4-8B3E-4A56-91F3-C2470F680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7B71BC-793C-418D-9E0B-CB57D18FF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BD66-2D3E-4431-993E-10B7189A0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254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7F6CD-52B6-4225-BE6B-84C95640C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92CA60-884B-44A7-B06F-4A81D5A424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id="calculate"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value="Calculate MPG"&gt;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id="clear"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value="Clear"&gt;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="lib_mpg.js"&gt;&lt;/script&gt;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&lt;script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="mpg.js"&gt;&lt;/script&gt;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&lt;/html&gt;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366927-07CE-4163-B72E-0C5C20610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5D48B-C016-49F8-93BE-9A5E49E1E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E1BB7-DAAF-4A3A-B72B-898027B2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4552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30C45-5BDE-46CE-A248-763539546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800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lib_mpg.js file for the MPG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DCA3B7-B010-4D54-BF67-2A12F5CA44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miles: 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gallons: 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get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this.miles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||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this.gallons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if 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this.miles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0 ||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this.gallons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0)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calculate()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this.miles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this.gallons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51DB9-DB88-4015-843C-BF911F953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3CE53-A2D9-42E8-BD69-6F324564D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AFD7F5-48DE-4338-AA9D-A41B83745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47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43302-2817-40EC-8C39-252D2F749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mpg.js file for the MPG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045D4-00B6-4E92-976B-B776D60201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$("#calculate").click(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mpg.miles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($("#miles").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mpg.gallons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($("#gallons").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mpg.isValid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$("#mpg").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mpg.calculate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toFixed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$("#miles").select();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alert("Both entries must be numeric 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"and greater than zero.");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$("#miles").focus();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B8F6A-5A7D-4CAC-A9DB-685425CDD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C5148E-88D7-413F-90CE-442066E4B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3BF8D-4E4B-4A32-A415-9C5D4CB04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109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DF826-4A00-4A9E-9E30-520C70343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mpg.js file for the MPG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74AFA7-931E-406C-8150-2870F03ECB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857250" algn="l"/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$("#clear").click(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$("#miles").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$("#gallons").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$("#mpg").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$("#miles").focus();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$("#miles").focus();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0E156-37A3-44E4-B631-E6C548011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CDE3F-F305-4C61-9AD6-507E32120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5C217-DF83-4ECF-9DF2-C23FF9CB4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384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7173D-E41C-4119-BB29-D0E990596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a class to define an object type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119441-B345-4F2E-8B09-D963244424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Invoice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Invoice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constructor()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this.subtotal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this.subtotal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this.taxRate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this.subtotal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05634-9010-461E-8B1B-917447F48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9447C-1620-4643-958E-897C26E10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A137A3-EBE5-4733-A304-7D0520CFD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635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D276D-CF5D-42E7-B405-F8ADBD7C1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an Invoice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413DDC-9862-4851-A982-0377B94550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Invoice()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invoice.subtotal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100;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0.0875;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invoice.getTotal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// total is 108.75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attempts to create an Invoice object without the </a:t>
            </a:r>
            <a:r>
              <a:rPr lang="en-US" sz="2400" b="1" i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keyword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Invoice();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// throws a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exception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631036-25C1-4209-8DE3-E30237380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A1C6B-712F-4EAE-BC36-BF3B52821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144F3C-6436-40E9-B8DF-65BBC41EB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575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F235F-07CC-463C-B421-1418B62B9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add parameters to the constructor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Invoice type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E8AEF-62A3-4827-BC3D-32C0D63026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Invoice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constructor(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subtotal,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this.subtotal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 /* same as before */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pass arguments to the constructor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Invoice(100, 0.0875)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invoice.getTotal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          // total is 108.75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two Invoice objects that hold different data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invoice1 = new Invoice(100, 0.0875);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invoice2 = new Invoice(1000, 0.07);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total1 = invoice1.getTotal();   // total1 is 108.75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total2 = invoice2.getTotal();   // total2 is 1070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98FD4-87E1-408E-AF47-C026B17F8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533CA-5DCC-40F7-96E8-145310EEE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8B610-B26E-41BB-91E0-DDE6A0EB2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9005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8DF26-E28B-4277-8A60-9B6E2DBDB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classes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148C8-D45A-423E-9F3C-2FC15A35E7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constructor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instance of a class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F2EB5-350E-404E-9A82-7640CAAB2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88E19-1CF8-4D23-A381-7B2404315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EE330-5A7F-4D04-8CA6-FEB852340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5021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CED02BE-1C42-44DC-9A56-2AE8EBEB4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JavaScript object hierarchy</a:t>
            </a:r>
            <a:endParaRPr lang="en-US" dirty="0"/>
          </a:p>
        </p:txBody>
      </p:sp>
      <p:pic>
        <p:nvPicPr>
          <p:cNvPr id="9" name="Content Placeholder 8" descr="Refer to page 521 in textbook">
            <a:extLst>
              <a:ext uri="{FF2B5EF4-FFF2-40B4-BE49-F238E27FC236}">
                <a16:creationId xmlns:a16="http://schemas.microsoft.com/office/drawing/2014/main" id="{01FD931A-BFA9-4EB2-BB8F-3AE9518659D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450577" y="1066800"/>
            <a:ext cx="6242845" cy="129856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09149-CE02-4C38-AB14-F224279B2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1660D-91B3-4A04-82B3-1188E6161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2131E-BF5E-4F44-8569-1FF5061CF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43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01DBE-73E8-4058-850A-BD901AC94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C205BA-86B6-4369-8431-C9D9AD4938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getters and setters work with read-only and write-only properties.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creation, use, and benefits of JavaScript libraries.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you can use a class to define objects that have properties and methods.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inheritance hierarchy for these JavaScript object types: Object, String, Number, Boolean, Date, Array, and Function.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inheritance and object composition and describe when you would use each technique.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 between a class-based language and a prototypal language.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5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to use a symbol and a generator function to create an iterator for an object.</a:t>
            </a:r>
          </a:p>
          <a:p>
            <a:pPr marL="457200" indent="-457200">
              <a:buFont typeface="+mj-lt"/>
              <a:buAutoNum type="arabicPeriod" startAt="5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7E2DB0-2420-43F9-8C90-6547ADCB8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737F6-DA42-42EB-ADE8-F428C2A2C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68170-99ED-4698-A30B-69DCE223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031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53752-A83B-4660-94FE-A2D1E9E86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Person class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E925EC-5E27-487D-A347-6C2CBE7812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Person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constructor(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get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`${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${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 Person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create Person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 = new Person("Grace", "Hopper");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// displays "Grace Hopper"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console.log(p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instanceof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Object);        // displays true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console.log(p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instanceof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Person);        // displays true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8A2FE-44D3-4B9F-B82E-B96E62CE3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D1CA35-BF7D-492C-B399-3DBA42ADD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6C03FB-8FDD-4E76-8F04-3DFE9D4B6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35868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A6633-63EF-4E76-BE8F-8DCE86666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Employee class that inherits the Person class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2CDF8-BD7B-4B4B-AD18-E9AFFD18E9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9906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Employee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extends Person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constructor(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hireDate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lname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this.hireDate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hireDate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an Employee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emp = new Employee(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"Bjarne",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Stroustrup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 new Date("1/1/1979"));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emp.fullName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displays "Bjarne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Stroustrup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emp.hireDate.toDateString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// displays "Mon Jan 01 1979"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console.log(emp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instanceof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Person);     // displays true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console.log(emp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instanceof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Employee);   // displays true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6FB3C-281E-450A-AD8E-7A387D983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FF765-AFE7-46F3-8AE1-C3CE28C76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D8AA0-A019-44D8-BF26-3E632B8D4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6256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276A4-F2B5-4464-9EAD-18271E923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inheritance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ECB4D1-9F3C-4B41-A4BC-1EF569F96C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native object types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inheritance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inherit properties and methods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subclass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superclass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instanceof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operator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27F74F-48F1-4D29-B0B6-F2406E2D4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05427-6464-4637-BDE7-810BC8649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B385B-2D08-47A6-9DA3-EC64CD8BF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6781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1AEB3-A2CB-4622-95D0-EE0D44FE0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class that uses inheritance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80BEFC-F094-4ABF-A44A-FDBF046209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extends 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constructor()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defines a new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this.lastNumber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overrides an existing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push(num)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if(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typeof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num === "number"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super.push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(num)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this.lastNumber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num;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throw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can only store numbers");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F02D7-90A0-4FD9-86E2-5CFDF1F28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9507F-FAEC-4F8C-AAA6-3A3133224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D282C1-8578-4AB1-938D-7A44D70B4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3721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94190-D8BB-4351-9638-84C7D51F0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uses inheritance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F060E2-EA8F-4839-95D0-9CBCC78F20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0100" y="1275293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(1.07);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(2.21);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(3.14);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("Grace");          // Would throw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arr.lastNumber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// displays 3.14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// displays 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   // displays 1.07,2.21,3.14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arr.unshift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("Grace");    // PROBLEM! stores invalid value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problem with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class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 all inherited methods that add elements to the array check to make sure the element is a number. As a result, it’s possible to add invalid data to the </a:t>
            </a:r>
            <a:r>
              <a:rPr lang="en-US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NumberArray</a:t>
            </a:r>
            <a:r>
              <a:rPr lang="en-US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object.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6CDA9-86FA-4CA0-9029-D075EE364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427FD-672B-437A-9CFE-D42EEF124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22DC5-9D1B-4478-9762-CCC97655D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8259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848D0-CB27-4F5D-9D29-C8BFA9619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makes sense to use inheritance when…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3CD7E3-CA61-4373-942E-DD55DD5C0E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 object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type of another object.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Both classes are part of the same logical domain.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subclass primarily adds features to the superclass.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9524B-9B6C-4239-A8F3-F4DCDF691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72DDD-0A15-4CB9-A0ED-BAFE263B9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0FA508-0D02-4259-A92F-C5224A964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8501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486A4-ABBF-4188-86A0-5147EEE06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class that uses object composition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2A6F07-CF46-4317-86D9-59D4E14252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constructor()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this._numbers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[];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// 'private'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this.lastNumber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null;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get length() {                          // read-only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this._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push(num) {                             //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typeof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num === "number")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this._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numbers.push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(num)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this.lastNumber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num;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throw new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can only store numbers");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                            //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this._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numbers.toString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6EA63-708E-45B9-B9A4-19F6E05BF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808AE-1DAA-43CD-9D66-5D0E8A690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3D242-17CC-47A1-923C-1605445F0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5499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8F9DD-E05C-4BFD-9EB4-96EE4F0F2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create and use a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uses object composition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28474D-6DD3-4FF8-BFE6-E89B13304A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80317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NumberArray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(1.07);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(2.21);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(3.14);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arr.push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("Grace");           // Would throw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arr.lastNumber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// displays 3.14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arr.length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// displays 3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arr.toString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    // displays 1.07,2.21,3.14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arr.unshift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("Grace");        // Would throw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// because method isn't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// defined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24953A-BEB1-459A-B699-456F63FDE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5CDB7-3E0D-41F9-A58D-8D81F73C8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64AAA-6751-4459-8B8B-309353ED8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959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A3B5D-B480-4254-9AE0-98DB2C9C6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makes sense to use object composition when…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3D7AA-EBF8-4E9B-A12D-3F02A8274B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 object </a:t>
            </a:r>
            <a:r>
              <a:rPr lang="en-US" sz="2000" i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type of another object.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subclass restricts access to features of the superclass.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CB9E0-C6D2-480E-9FB4-737A58AAE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E2131-350C-4708-AC49-740AF2877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727B4-11FA-4753-A198-5B8FB9EDB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1245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7A1A5-93C6-4D29-810E-42545CAAF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object composition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1F9A97-510C-4795-A38D-35F50073BA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 composition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encapsulation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data hiding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CC3BC5-1609-4D5B-B9F7-155E7E9C9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D687C-310F-4F19-9FA9-701B9DAC9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12F5F-1F34-48B9-970E-215C38B9C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39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305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EB1D9-D56B-47D6-8456-EF762115F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9AD96-9534-47EC-887B-A0515EC6BE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12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the creation and use of cascading methods.</a:t>
            </a:r>
          </a:p>
          <a:p>
            <a:pPr marL="457200" marR="0" lvl="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 startAt="12"/>
              <a:tabLst>
                <a:tab pos="342900" algn="l"/>
                <a:tab pos="457200" algn="l"/>
              </a:tabLst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Describe how you can use </a:t>
            </a: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destructuring</a:t>
            </a: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to assign the values stored in an object to individual variables or constants.</a:t>
            </a:r>
          </a:p>
          <a:p>
            <a:pPr marL="457200" indent="-457200">
              <a:buFont typeface="+mj-lt"/>
              <a:buAutoNum type="arabicPeriod" startAt="12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53F53-660F-45CD-8AD8-CC3176BDE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86DC16-CA30-499C-95F0-FE02B44BB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B8100-FAC4-41D1-B7E1-257028EF3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400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16950EB-1E2F-4576-BD32-F383BF093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Trips application</a:t>
            </a:r>
            <a:endParaRPr lang="en-US" dirty="0"/>
          </a:p>
        </p:txBody>
      </p:sp>
      <p:pic>
        <p:nvPicPr>
          <p:cNvPr id="9" name="Content Placeholder 8" descr="Refer to page 527 in textbook">
            <a:extLst>
              <a:ext uri="{FF2B5EF4-FFF2-40B4-BE49-F238E27FC236}">
                <a16:creationId xmlns:a16="http://schemas.microsoft.com/office/drawing/2014/main" id="{73628680-B262-4D0E-9BE6-2DCAB7D4940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40247" y="1112332"/>
            <a:ext cx="6663506" cy="216426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71FD1-5A59-4F60-A66B-FC404BD4E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E972AE-9ED6-4154-A2BC-F9184F54A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AD936-3BDF-4268-B154-CEF8598C9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40043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7C8BE-C58A-4A5E-9C3F-93829EE62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Trips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24D6B9-1E72-4461-8532-A0EBF1F596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&lt;h1&gt;Trips Log&lt;/h1&gt;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 id="trips"&gt;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trip_list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rows="8" cols="42"&gt;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textarea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for="destination"&gt;Destination:&lt;/label&gt;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id="destination"&gt;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for="miles"&gt;Miles Driven:&lt;/label&gt;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id="miles"&gt;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for="gallons"&gt;Gallons of Gas Used: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id="gallons"&gt;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C6F13-96D2-41B1-8504-AC77327A0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7CE66-BF91-441C-A651-1BC9A3B61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12DAC-422E-4DB9-9D3F-2F1758E66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4550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4E0D6-9A63-422E-B01A-A552FC70A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Trips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73FE5-B439-469E-AD27-0E73D52EBA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&lt;label&gt;&lt;/label&gt;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add_trip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value="Add Trip"&gt;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="lib_trips.js"&gt;&lt;/script&gt;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="trips.js"&gt;&lt;/script&gt;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D388F-1261-4DFB-A261-487A76088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A65BE7-C625-4CC5-AD47-C121132E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2C571-4AD9-42A8-900A-C246F616D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521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73300-5C7B-48D0-AE67-8D5D37698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CSS for the Trips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071144-6BEA-4FAD-B559-365CCA3871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#trips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float: right;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DE73A-5F9B-40F6-8DA6-EE2D83AC7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FC96E-4ADB-4869-8C05-DE7ADA8F6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91246-E116-4B2B-A0FC-9A2124ECA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5112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680D9-F989-4154-BBEC-9D21E45ED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800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lib_trips.js file for the Trips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41848-C904-4E4F-B2CA-C397C388F41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Trip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constructor(destination, miles, gallons)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this.destination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destination;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this.miles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(miles);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this.gallons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parseFloat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(gallons);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get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              // a read-only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this.destination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"" ||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this.miles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||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isNaN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this.gallons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if 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this.miles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0 ||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this.gallons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&lt;= 0){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get mpg() {                  // a read-only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this.miles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this.gallons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23DB4-87A4-4B49-ABD1-382183533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A5853-C4FB-4BB9-9729-DDFD88C58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5A006-60F5-4EBF-9648-2F891B51C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2551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9AC73-25B9-47CB-910F-BAE96E905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800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lib_trips.js file for the Trips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DAEB94-860D-45BF-AA9A-C4461C9396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toString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mpg =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this.mpg.toFixed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`${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this.destination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}: Miles - ${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this.miles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 MPG - ${mpg}`;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Trips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constructor()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this._trips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push(trip)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only allow Trip objects to be added to array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(trip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instanceof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Trip)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this._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trips.push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(trip);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get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totalMpg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             // a read-only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totalMiles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totalGallons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0;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for (let trip of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this._trips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totalMiles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trip.miles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totalGallons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+=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trip.gallons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totalMiles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totalGallons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45D9-C917-4809-8FBA-94277B324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CDA9B-B237-46BC-856A-CB1262892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16A18A-04E7-4440-8343-A44C5AE44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1197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14E62-7486-4BD5-8B86-EC8CF3137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800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lib_trips.js file for the Trips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BFC3E6-342A-4BBD-B6A6-64EAE64915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663" marR="0" indent="-1588">
              <a:spcBef>
                <a:spcPts val="0"/>
              </a:spcBef>
              <a:spcAft>
                <a:spcPts val="0"/>
              </a:spcAft>
              <a:tabLst>
                <a:tab pos="741363" algn="l"/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toString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let str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for (let trip of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this._trips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str +=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trip.toString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"\n";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str += "\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nCumulative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MPG: " +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this.totalMpg.toFixed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str;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b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2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981ED-2BFC-4560-B869-4566DC631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5BE49E-4907-44A3-A8A9-0253E14F4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27A9C-501E-4AD3-9FEF-949FAFD1C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1804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4A248-871D-4E2F-AAAF-3725BF04A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trips.js file for the Trips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22894-2866-4A2F-A8C7-F897A96F28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trips = new Trips();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add_trip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trip = new Trip(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$("#destination").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(), $("#miles").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$("#gallons").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trip.isValid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trips.push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(trip);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trip_list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trips.toString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$("#destination").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$("#miles").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$("#gallons").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$("#destination").focus();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8D877-30C3-4FE9-9201-EB23529F0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D117A-C1B9-4D7E-9B39-36E0BE93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3DFCDF-E0E0-49B2-A2D6-21E891C95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00063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934C-5E3A-4746-B5AB-11F73DA8B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trips.js file for the Trips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1E977-A7BC-457B-8C82-27CE7C65C2B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1203325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alert("Please complete all fields.\n"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"Miles and gallons must be numeric 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"and greater than zero.");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$("#destination").select();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$("#destination").focus();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7AC61-2036-458D-A312-81C1B45C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132189-13E3-4815-863C-BE4C425AA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758681-2FE5-433D-A558-97C0FA005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1296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A7E86-CA53-45C1-BFA1-9A3F6FEF6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creates two instances of the Date type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D1A02-7D03-4F99-B15D-644B36A114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4676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taxDay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Date("4/15/2021");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xmas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Date("12/25/2021");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taxDay.toDateString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  // displays Thu Apr 15 2021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xmas.toDateString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    // displays Sat Dec 25 2021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adds a method to the prototype object of the Date type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.prototype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.toNumericDateString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m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this.getMonth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+ 1;         // month is zero based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d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this.getDate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y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this.getFullYear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m + "/" + d + "/" + y;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taxDay.toNumericDateString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 // displays 4/15/2021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xmas.toNumericDateString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   // displays 12/25/2021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4E5C7-87CF-4CBB-BD02-AE3AACA90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D06D4-6B29-4B18-A020-CA755D106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DD1FF-7B68-4547-8CDA-40B888B76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49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020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7B545-0728-4341-A664-9B8885975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initialize a new object with an object literal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8E30CD-3013-4244-A643-1B0ED42FCC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{};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initialize a new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properties and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0.0875,                //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(subtotal) {            //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// </a:t>
            </a:r>
            <a:r>
              <a:rPr lang="en-US" sz="1600" b="1" i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the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subtotal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1902C-4058-448F-80DF-3B878FC95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2214A-3325-49C2-B215-D0180DD64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6BCFC5-2BF5-46B1-B20C-FC3341E4C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6852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56731-B39A-445B-AB15-0CA2E8E47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adds an own property to one instance of the Date type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B0C614-2DCE-4E67-96CF-FCAF0A9A2A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taxDay.hasExtension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taxDay.hasExtension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// displays true 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xmas.hasExtension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// displays undefined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B29EE6-9031-4DC3-B36C-FD985F4D6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110536-7D8F-4019-87FA-E7C94B21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C21D8-3A83-4120-B08E-1ECE73124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6813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A3BF1-2561-4428-8BAA-B7C7DF1F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an own property to override a prototype property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CE9781-FB1E-4F0C-B40A-8C803C9570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xmas.toDateString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"It's Christmas Day";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taxDay.toDateString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Thu Apr 15 2021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xmas.toDateString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It's Christmas Day 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1B52DE-6C9E-4BB5-B6B6-85F85F955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0C74F-1FA1-434E-A73C-B619AD8B5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89851E-5E6E-4F95-9622-DEA41D99C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196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884B0-0CE6-4B50-BA52-A1C4DF41F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prototypes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24B380-4748-4D60-A4A0-F46C81823E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prototype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prototypal language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clone a prototype object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direct property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 property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override a method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0BBDA-087B-4CA1-ACA0-01D6FE2E3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70C64-E056-4BE5-BD06-C4AA528F2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70360-7429-4972-BAC8-3DA3F834ED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7180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89D63-C584-4C43-903E-25FF7F046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constructor function that creates Invoice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1ABE8B-56FF-4002-8FAD-2B18B14193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function(subtotal,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this.subtotal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adds a method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Invoice object prototype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prototype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.getTotal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this.subtotal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this.taxRate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this.subtotal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the constructor function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create two Invoice objects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invoice1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Invoice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(100, 0.0875);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invoice2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 Invoice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(1000, 0.07);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total1 = invoice1.getTotal();    // total1 is 108.75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total2 = invoice2.getTotal();    // total2 is 1070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6D6C78-1796-4DF8-A170-053AC2C16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CAA38-DD22-47C5-AE19-753759D3A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588A0-05C4-4F0F-A9E6-F2E5B17AB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14713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7B94A-4B39-453C-A56B-01BFCCC82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factory function that creates Invoice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ADC66D-1C40-4C0F-B1F7-E742C86A64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getInvoice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function(subtotal,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invoicePrototype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   // define prototype methods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function()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this.subtotal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this.taxRate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this.subtotal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salesTax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 invoice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Object.create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invoicePrototype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invoice.subtotal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subtotal;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invoice;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uses a factory function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create two Object types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invoice1 =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getInvoice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(100, 0.0875);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invoice2 =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getInvoice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(1000, 0.07);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total1 = invoice1.getTotal();    // total1 is 108.75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total2 = invoice2.getTotal();    // total2 is 1070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FB75D-C307-410F-85C3-FDD511048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C82C22-899A-4D6D-8212-1370B5D4C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F96354-D7A4-404A-A7A1-2919BA394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11863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592377-6A7A-457E-AAD7-855C529AB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legacy coding of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A2B621-56CE-4CD2-AC61-7AA72BC56F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constructor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factory function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A85A82-DFFC-4F1C-A482-21710B9125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EDEA7-846C-4597-855E-3DCCACA8C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45A824-D025-41C7-9744-25C46248F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36983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293DF-1FF5-4CF4-A478-152F2B022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brackets to refer to properties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methods of an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3D4B63-9496-4D92-955D-C9AD9F1197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0.0875,                         // property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(subtotal) {                     //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subtotal + subtotal *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     // displays 0.0875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invoice["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"]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  // displays 0.0875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total1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invoice.getTotal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(100);        // total1 is 108.75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total2 =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invoice["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getTotal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"]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(100);     // total2 is 108.75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collides with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invoice.getTotal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function(subtotal)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return subtotal + subtotal * 0.10;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total3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invoice.getTotal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(100);        // total3 is 110.00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console.log(total3);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88EDAB-A01C-4DD4-8421-D9D10E1B0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3DD88-3670-45ED-A239-258944360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278E6-8E2B-402B-AE2C-85F9F2C84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50990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B6F2B-F353-4441-9D27-DD59B3C05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symbol used as a computed property name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D8EF8-399A-4DF0-A5AE-2DCCFFF8429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an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Symbol("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]: 0.0875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0.07;  // doesn't collide with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symbol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invoice[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    // displays 0.0875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        // displays 0.07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a class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trips = Symbol("trips");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Trips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constructor()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this[trips]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other methods that use the symbol named trips go here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45F2E7-CE4C-4977-A50B-03D58297E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5FF7D-E731-4AB3-ABD5-DB1B5344A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9E08F-B271-41BA-8251-A545ED324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75231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B082C81-0AA4-49BA-BAA8-19AE898E8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of the well-known symbols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B74E76A-3358-41FF-A41A-BB3A17C1F65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066800" y="1143000"/>
            <a:ext cx="7162800" cy="3733800"/>
          </a:xfrm>
          <a:ln w="12700"/>
        </p:spPr>
        <p:txBody>
          <a:bodyPr/>
          <a:lstStyle/>
          <a:p>
            <a:pPr marL="4572000" marR="0" indent="-4572000">
              <a:spcBef>
                <a:spcPts val="600"/>
              </a:spcBef>
              <a:spcAft>
                <a:spcPts val="600"/>
              </a:spcAft>
              <a:tabLst>
                <a:tab pos="2511425" algn="l"/>
                <a:tab pos="280035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Symbol	Method Name	Description</a:t>
            </a:r>
          </a:p>
          <a:p>
            <a:pPr marL="4572000" marR="0" indent="-45720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  <a:tab pos="1828800" algn="l"/>
                <a:tab pos="2514600" algn="l"/>
                <a:tab pos="280035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Symbol.hasInstance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@@hasInstance()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Defines how an object behaves when used with the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instanceof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operator.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0" marR="0" indent="-45720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1828800" algn="l"/>
                <a:tab pos="2511425" algn="l"/>
                <a:tab pos="280035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Symbol.iterator</a:t>
            </a:r>
            <a:r>
              <a:rPr lang="en-US" sz="9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@@iterator()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Defines how an object behaves when used with a for-of loop or with a spread operator that’s described in the next chapter.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F5DD5F-EF29-4676-A05B-421F5E81B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452D9-80E8-4835-A395-C450A39D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8BD98C-6692-4C8C-B50D-7B93DF723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6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BA763E7-BD21-4CD5-9938-71F19649E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 method required by an iterator object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83CE689-2107-4225-9F1D-A0B1E7DFA9F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5400" y="1066800"/>
            <a:ext cx="6934200" cy="1143000"/>
          </a:xfrm>
          <a:ln w="12700"/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16002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1828800" marR="0" indent="-1828800">
              <a:spcBef>
                <a:spcPts val="600"/>
              </a:spcBef>
              <a:spcAft>
                <a:spcPts val="900"/>
              </a:spcAft>
              <a:tabLst>
                <a:tab pos="18288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next()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Executes the specified code and returns an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IteratorResult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object.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7FAB6995-B503-47A4-ADE2-9C6EEE95B3F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2286000"/>
            <a:ext cx="7391400" cy="6096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properties of the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IteratorResult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endParaRPr lang="en-US" sz="24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9E94840-B8D7-4F7C-A50C-D97688F8AD4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2819400"/>
            <a:ext cx="6934200" cy="1905000"/>
          </a:xfrm>
          <a:ln w="12700"/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Property	Description</a:t>
            </a:r>
          </a:p>
          <a:p>
            <a:pPr marL="1828800" marR="0" indent="-1828800">
              <a:spcBef>
                <a:spcPts val="600"/>
              </a:spcBef>
              <a:spcAft>
                <a:spcPts val="600"/>
              </a:spcAft>
              <a:tabLst>
                <a:tab pos="18288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done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 Boolean value that indicates whether the iteration is done.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828800" marR="0" indent="-1828800">
              <a:spcBef>
                <a:spcPts val="600"/>
              </a:spcBef>
              <a:spcAft>
                <a:spcPts val="900"/>
              </a:spcAft>
              <a:tabLst>
                <a:tab pos="18288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value of the current item in the sequence. Can be omitted when done is true.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DF0A2-EBB0-4329-A357-DB437FF9E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185C78-4E28-476E-A3C9-6A13B5DA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BD404F-5DCD-4825-B400-ED93A13ED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59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123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B10C9-2394-4286-B17F-CBCC6986B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dot notation to refer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an object’s properties and methods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0F718A-19A4-4151-B348-D67F02B0D8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      // displays 0.0875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total =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invoice.getTotal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(100); // total is 108.75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D7806-AE9B-4E13-BC13-20403C4E5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8ABB2-F49C-4714-BC8B-C990A4F94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3199CE-0ADC-4CC0-ABCB-E949CC2A3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84019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90141-8E23-4AD7-94F8-C9ECA8F62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object literal that’s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iterable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47B0A0-4FF3-4B6A-A4CB-783534785B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tasks: [],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methods of the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go here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Symbol.iterator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]()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     // define the iterator() method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{              // return the Iterator object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tasks: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index: 0,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next() {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required method of the Iterator object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this.index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this.tasks.length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 {done: true}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        //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IteratorResult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} else {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let value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this.index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this.index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en-US" sz="14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 {value, done: false}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//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IteratorResult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};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  <a:tabLst>
                <a:tab pos="65151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4190E2-A6B3-4264-A6D6-D6F3831D0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AF07E-3FAD-492E-897E-1689C77C4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68314-3F01-4F49-946B-9CDA583F7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11435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4832C-D995-4A9A-9ADA-1A5943206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for-of loop that consumes the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7E05CC-1EC3-4708-B18A-4A4D7800E4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(const task of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task.description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3268F7-71F1-4266-BB12-D97DB7A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C839AB-DCFE-4F87-9638-488D6C440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D0469-3A35-41DF-9DCF-1A66AC2BC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49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21DF192-9818-420A-BB1B-90E097A7D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keyword that’s used with generator functions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A0EF6C5-3514-4D65-8BF9-88267D2A5F6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27085" y="1143000"/>
            <a:ext cx="6477000" cy="1143000"/>
          </a:xfrm>
          <a:ln w="12700"/>
        </p:spPr>
        <p:txBody>
          <a:bodyPr/>
          <a:lstStyle/>
          <a:p>
            <a:pPr marL="0" marR="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1371600" algn="l"/>
                <a:tab pos="177165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Keyword	Description</a:t>
            </a:r>
          </a:p>
          <a:p>
            <a:pPr marL="1828800" marR="0" indent="-1828800">
              <a:spcBef>
                <a:spcPts val="600"/>
              </a:spcBef>
              <a:spcAft>
                <a:spcPts val="900"/>
              </a:spcAft>
              <a:tabLst>
                <a:tab pos="1828800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yield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Returns an </a:t>
            </a:r>
            <a:r>
              <a:rPr lang="en-US" sz="20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IteratorResult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object and pauses execution.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2E789B-1A3E-4E03-BB26-B9C39306D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8B4EE-D979-432A-9E4A-D4A60FB16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DB312-3773-41AA-8FE9-66898BDBE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86772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42BAF-AA49-4F31-9F47-377279690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iterable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literal with a </a:t>
            </a:r>
            <a:r>
              <a:rPr lang="en-US" sz="2400" b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generator function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DE990-8854-4802-81EE-0F4B370A4F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tasks: [],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methods of the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go here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define the iterator() method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*[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Symbol.iterator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]() {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for (let task of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this.tasks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yield task;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for-of loop that consumes the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(const task of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task.description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E52A55-4DC2-4D61-A17C-BB9C287E3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CDB32-6F8D-4F3F-B3DE-9BCAF2F45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60F8D0-7710-4513-8089-F12005FC4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5497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6E024-7325-4843-864A-656B81BC2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Date object that’s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iterable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DE43DC-FD0D-4711-BF4B-DB2BFD90D0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6200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Date.prototype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Symbol.iterator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= function*()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yield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this.getFullYear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yield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this.getMonth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yield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this.getDate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yield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this.getHours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yield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this.getMinutes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yield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this.getSeconds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for-of loop that consumes an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iterable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Date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now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(const part of now)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console.log(part);   // displays 6 date parts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C0E18-D543-49ED-9AE5-8C58A1D67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1A532-7FCF-4E3F-A23E-12E2BD2FD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9CEDA-06C6-4B94-97EA-3565BEDC8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49242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4CBE6D-0613-4F34-BF7B-242D77A30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that modify an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 don’t return the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2D7E75-78D9-4C84-80D5-CE0DC093799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of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load()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load code goes here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add(task)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add code goes here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Chaining these method calls doesn’t work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taskList.load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().add(task);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Cannot read property 'add' of undefined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methods must be called one at a time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taskList.load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taskList.add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(task);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C93B3C-2B19-4F2C-8B9C-7D0E6EC53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0228C-CB27-4C14-838A-6CEB9BFAC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6C468-D3DB-49B9-BB26-A393E8EBF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7748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AABC6-596E-44EF-BC01-197C05E2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that modify an object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then return the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9ADFE2-2DF8-4B3A-8EC4-FFC8A30D3B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methods of the </a:t>
            </a:r>
            <a:r>
              <a:rPr lang="en-US" b="1" spc="-10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load()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load code goes here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 this;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add(task)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// add code goes here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return this;</a:t>
            </a:r>
            <a:endParaRPr lang="en-US" sz="16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Chaining these method calls works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taskList.load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().add(task);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31237-FDE3-4EBE-84E6-F3EAD2DD5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5363C-D9A3-4863-BDFB-B21CB1AEA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65CD7-4DDF-42CB-981E-8A688DFC4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369460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4F68C-E828-4645-9871-CC867C7FA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person object with three properties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have values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472A63-E714-4699-8951-86F9B43046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person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"Grace",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"Hopper", dob: null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assign property values to variables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constants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the same names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= person;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different names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4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 = person;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provide a default value for an assignment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dob, age = "unknown"} = person;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console.log(dob);   // displays null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console.log(age);   // displays "unknown"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E6BF3-B65C-40CB-A57F-1D5BD7670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86DE8-A581-45C9-AC50-836470367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B76E8-17E9-4A73-8534-E8A888E71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44354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B93DA-6C72-48D4-B04A-B54E438EB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</a:t>
            </a:r>
            <a:r>
              <a:rPr lang="en-US" sz="2400" b="1" dirty="0" err="1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destructure</a:t>
            </a: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 object in the parameter list of a function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60A8B3-C6B1-4E21-8F32-3A54994991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displayGreeting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({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console.log("Hello,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" " +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lastName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Code that calls the function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displayGreeting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(person);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"Hello, Grace Hopper"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displayGreeting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TypeError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Cannot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destructure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property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DC8DB-EECB-4480-9183-48F9CBD09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83CF-2DB4-424F-A7DC-82F28D9CC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1D8C0F-BF36-4A41-A10F-CCF5FEC4D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62675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940EC-7C65-4DE1-B8F6-D762D54D5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object with a nested object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has two properties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C702B2-70BC-4BAD-9CA6-AEA3E8DE4F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subtotal: 100,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terms: 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0.0875,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dueDays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30}    // nested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assign property values of a nested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{subtotal, terms: 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}} = invoice;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A25EC-7B3E-4285-8F3B-5260BFF20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23CCCD-03AC-4EED-BD59-3755FF2A2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A4007-CB46-433F-83D7-917E7FF04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69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8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99331-A5D6-4423-8E6A-26D022B54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nest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AE38F7-E25E-405A-9E82-52B552A14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terms: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dueDays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30,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description: "Net due 30 days"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dot notation to refer to nested objects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invoice.terms.dueDays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30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invoice.terms.description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displays 'Net due 30 days'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D92CAD-B227-4675-B941-20E1EC014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AA615F-6461-4414-8D7E-40F5572CB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333E48-01D8-4803-B0A8-D52B442B1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90934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1533DB9-2BBA-4110-99EC-FCFC9D9A2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Static methods of the Object type (part 1)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817BA40-740A-4F42-9C93-BB1EA5E134A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1143000"/>
            <a:ext cx="7391400" cy="4800600"/>
          </a:xfrm>
          <a:ln w="12700"/>
        </p:spPr>
        <p:txBody>
          <a:bodyPr/>
          <a:lstStyle/>
          <a:p>
            <a:pPr marL="3886200" marR="0" indent="-3886200">
              <a:spcBef>
                <a:spcPts val="600"/>
              </a:spcBef>
              <a:spcAft>
                <a:spcPts val="600"/>
              </a:spcAft>
              <a:tabLst>
                <a:tab pos="457200" algn="l"/>
                <a:tab pos="3889375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3886200" marR="0" indent="-38862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defineProperties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</a:t>
            </a: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600" b="1" i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Define one or more properties on the object it receives. Sets the property attributes based on a descriptor object.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886200" marR="0" indent="-38862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800100" algn="l"/>
                <a:tab pos="3889375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keys(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An array of the names of the enumerable properties of the specified object, not including symbol properties.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886200" marR="0" indent="-38862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getOwnPropertyNames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An array of the names of the enumerable and non-enumerable properties of the specified object, not including symbol properties.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08A64-2486-49F8-B3F8-58772BE09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0FC25-C611-4F3D-9ED0-AFDD2F5D7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1AE59-273D-47F5-8CA7-42BBAC8C0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89828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D0B6DE8-765A-44C1-8E4D-CD9CEC8A3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Static methods of the Object type (part 2)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2A83E61-951C-4D5D-974C-5756CFED429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1143000"/>
            <a:ext cx="7467600" cy="2209800"/>
          </a:xfrm>
          <a:ln w="12700"/>
        </p:spPr>
        <p:txBody>
          <a:bodyPr/>
          <a:lstStyle/>
          <a:p>
            <a:pPr marL="3886200" marR="0" indent="-3886200">
              <a:spcBef>
                <a:spcPts val="600"/>
              </a:spcBef>
              <a:spcAft>
                <a:spcPts val="600"/>
              </a:spcAft>
              <a:tabLst>
                <a:tab pos="457200" algn="l"/>
                <a:tab pos="3889375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Method	Description</a:t>
            </a:r>
          </a:p>
          <a:p>
            <a:pPr marL="3886200" marR="0" indent="-38862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8001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getOwnPropertySymbols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An array of the symbol properties of the specified object.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886200" marR="0" indent="-3886200">
              <a:spcBef>
                <a:spcPts val="600"/>
              </a:spcBef>
              <a:spcAft>
                <a:spcPts val="900"/>
              </a:spcAft>
              <a:tabLst>
                <a:tab pos="914400" algn="l"/>
                <a:tab pos="2057400" algn="l"/>
                <a:tab pos="914400" algn="l"/>
              </a:tabLst>
            </a:pPr>
            <a:r>
              <a:rPr lang="en-US" sz="1600" b="1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getOwnPropertyDescriptors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600" b="1" i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</a:t>
            </a: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descriptor object for all the properties in the specified object, including symbol properties.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A5B94-6522-411C-BAEE-1B2705226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26F5CA-BD5E-4263-B5BA-934246C37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9747E4-D355-449B-AF3A-D9E5E5B6D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90131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64E869D-9BD6-4EAD-A158-BFF93F006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statement for working with properties</a:t>
            </a:r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E5FCA6B-6C3E-4781-8375-61B98FD51D7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95400" y="1143000"/>
            <a:ext cx="6934200" cy="1447800"/>
          </a:xfrm>
          <a:ln w="12700"/>
        </p:spPr>
        <p:txBody>
          <a:bodyPr/>
          <a:lstStyle/>
          <a:p>
            <a:pPr marL="1028700" marR="0" indent="-1028700">
              <a:spcBef>
                <a:spcPts val="600"/>
              </a:spcBef>
              <a:spcAft>
                <a:spcPts val="600"/>
              </a:spcAft>
              <a:tabLst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	Description</a:t>
            </a:r>
          </a:p>
          <a:p>
            <a:pPr marL="1028700" marR="0" indent="-1028700">
              <a:spcBef>
                <a:spcPts val="600"/>
              </a:spcBef>
              <a:spcAft>
                <a:spcPts val="600"/>
              </a:spcAft>
              <a:tabLst>
                <a:tab pos="1030288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for-in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A statement that loops through the properties of an object, not including non-enumerable and symbol properties.</a:t>
            </a: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0013E7C-0197-4DD4-963D-A8C4C36FF06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200" y="2667000"/>
            <a:ext cx="7391400" cy="457200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operator for working with properties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1143807-3A91-4AF5-B39E-492A50AA86A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95400" y="3200399"/>
            <a:ext cx="6934200" cy="1451521"/>
          </a:xfrm>
          <a:ln w="12700"/>
        </p:spPr>
        <p:txBody>
          <a:bodyPr/>
          <a:lstStyle/>
          <a:p>
            <a:pPr marL="1028700" marR="0" indent="-1028700">
              <a:spcBef>
                <a:spcPts val="600"/>
              </a:spcBef>
              <a:spcAft>
                <a:spcPts val="600"/>
              </a:spcAft>
              <a:tabLst>
                <a:tab pos="1828800" algn="l"/>
              </a:tabLst>
            </a:pPr>
            <a:r>
              <a:rPr lang="en-US" sz="2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	Description</a:t>
            </a:r>
          </a:p>
          <a:p>
            <a:pPr marL="1028700" marR="0" indent="-1028700">
              <a:spcBef>
                <a:spcPts val="600"/>
              </a:spcBef>
              <a:spcAft>
                <a:spcPts val="900"/>
              </a:spcAft>
              <a:tabLst>
                <a:tab pos="1030288" algn="l"/>
                <a:tab pos="2057400" algn="l"/>
                <a:tab pos="2057400" algn="l"/>
              </a:tabLst>
            </a:pPr>
            <a:r>
              <a:rPr lang="en-US" sz="1600" b="1" dirty="0">
                <a:solidFill>
                  <a:srgbClr val="000000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 operator that returns a Boolean value that indicates if the specified property is in the object, including non-enumerable and symbol properties.</a:t>
            </a:r>
            <a:endParaRPr lang="en-US" sz="1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2626A-075C-4109-BBAE-1157EE750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F0580-CDF8-4DBC-8F6F-AB85C2CA0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B16B-BE63-471E-BBF8-3B52BDCA6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26435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2493D-0893-47DD-93FE-995F3408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 example that works with properties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DF8CA0-3B61-42AE-9333-B57E4D920B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066800"/>
            <a:ext cx="75438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pet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name: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"Maisie"         // configurable, writable, and enumerable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add three properties to the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Object.defineProperties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(pet,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id: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{value: "1234"},   // NOT configurable, writable, or enumerable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200" b="1" dirty="0" err="1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adoptionDate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{writable: true},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2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species: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{writable: true, enumerable: true}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inspect the object with a for-in loop and the in operator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(let 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propName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pet)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console.log(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propName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// only displays "name" and "species"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console.log("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adoptionDate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in pet);      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console.log("id" in pet);                       // displays true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get information about the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Object.keys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(pet);                  // ["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name","species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"]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Object.getOwnPropertyNames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(pet);   // ["name","id","</a:t>
            </a: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adoptionDate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","species"]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Object.getOwnPropertySymbols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(pet); // []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2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Object.getOwnPropertyDescriptors</a:t>
            </a:r>
            <a:r>
              <a:rPr lang="en-US" sz="12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(pet);  // descriptor for each property</a:t>
            </a:r>
          </a:p>
          <a:p>
            <a:endParaRPr lang="en-US" sz="1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2AED4-9D10-4EE7-A204-EC5764B0E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94B35-6AFC-4946-ABBF-049C00FE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E6EA78-6402-412B-9732-7382A74D7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81104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E3503-0D47-43FC-B5C3-E5F0F53DD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terms related to objects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783B3B-8E37-4F0C-A55A-DBCBE631BA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symbol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name collision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well-known symbols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iterator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generator function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yield statement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cascading method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fluent code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 chaining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destructuring</a:t>
            </a:r>
            <a:endParaRPr lang="en-US" sz="2000" spc="-1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48B30-7CBB-4D4B-9528-4F638DDF3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6CED9-16E5-4B31-BE3C-6DD97DB2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D14E1-AB5E-4A34-89FF-5949B693B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39944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E1107C9-1B99-4D63-88A2-79AB9A864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Task List application</a:t>
            </a:r>
            <a:endParaRPr lang="en-US" dirty="0"/>
          </a:p>
        </p:txBody>
      </p:sp>
      <p:pic>
        <p:nvPicPr>
          <p:cNvPr id="9" name="Content Placeholder 8" descr="Refer to page 549 in textbook">
            <a:extLst>
              <a:ext uri="{FF2B5EF4-FFF2-40B4-BE49-F238E27FC236}">
                <a16:creationId xmlns:a16="http://schemas.microsoft.com/office/drawing/2014/main" id="{CE8DB7ED-E669-47EC-83B4-55D2C4F5EBF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95400" y="1066800"/>
            <a:ext cx="5998984" cy="260321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CEB777-D00F-4911-9F0A-CC5741DFC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0FFF8-2083-4160-9ADE-9A711D936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1FC48C-8136-43FB-8486-BE75F2590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55846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827B4-E3C5-4B0E-8F89-4EF17E57C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Task List application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7F929C-40F8-45A9-BCE7-F618A86691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&lt;body&gt;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&lt;main&gt;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&lt;h1&gt;Task List&lt;/h1&gt;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 id="tasks"&gt;&lt;/div&gt;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for="task"&gt;Task:&lt;/label&gt;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name="task" id="task"&gt;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&lt;label for="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"&gt;Due Date:&lt;/label&gt;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type="text" name="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add_task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 value="Add Task"&gt;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&lt;input type="button" id="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value="Clear Tasks"&gt;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&lt;div class="clear"&gt;&lt;/div&gt;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&lt;/main&gt;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6B63C-286B-455A-AFF3-4638E8FD2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094C7-9478-46E9-9538-756EDD55C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D08D0-298F-40D0-AF2B-6CE283018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30455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AA07D-88E2-4310-A2F7-43A0FB144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HTML for the Task List application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60FB5-B1A4-4FBE-A73B-DFC3FE34C9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6075" marR="0">
              <a:spcBef>
                <a:spcPts val="0"/>
              </a:spcBef>
              <a:spcAft>
                <a:spcPts val="0"/>
              </a:spcAft>
              <a:tabLst>
                <a:tab pos="798513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&lt;script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="https://code.jquery.com/jquery-3.4.1.slim.min.js"&gt;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="lib_task.js"&gt;&lt;/script&gt;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="lib_storage.js"&gt;&lt;/script&gt;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="lib_task_list.js"&gt;&lt;/script&gt;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&lt;script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src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="task_list.js"&gt;&lt;/script&gt;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&lt;/body&gt;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D3B67-F9F3-49FD-9B8A-622FCD2A9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29A15-75B6-4D50-902A-EF7A8EA05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91055-91B0-4380-B695-0A3D67718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06911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9911A-A936-47F5-BC6C-8AC417C7D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 of the CSS for the Task List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74D7DD-C1E4-4440-A1D4-5369648DFD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#tasks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float: right;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width: 25em;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margin: 0 0 .5em;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padding: 1em;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border: 2px solid black;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min-height: 5em;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#tasks a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margin-right: 0.5em;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.clear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clear: both;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5F9DE-BBB3-467A-850F-E185A52F5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DAB9F-9F4B-4C94-BEC8-B09334930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4D9D2C-2B29-45A9-A925-EC4B697D7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050331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91BAC-B104-4411-919C-150428C82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800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lib_task.js file for the Task List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F52E3-5E1F-4F4F-9B3F-46E0FD1DFA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 Task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constructor({description,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 {  // uses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destructuring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this.description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description;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this.dueDate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this.dueDate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this.dueDate.setMonth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this.dueDate.getMonth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+ 1);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get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this.description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=== "")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today = new Date();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this.dueDate.getTime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&lt;=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today.getTime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return false;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true;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5399B-E427-4C74-BB0F-4243B376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33DEB-D3A3-4698-A9F8-0D978E2EC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C0070-4381-4199-ABD9-9F51F626F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79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829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93B50-82E3-4681-8EE1-726A43ABC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 related to object literals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0D9C6-F5A5-4A06-B95F-443341F84A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 literal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property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</a:t>
            </a:r>
          </a:p>
          <a:p>
            <a:pPr marL="342900" marR="274320" lvl="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20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nested object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790EF-407D-48B3-B04F-32347F8F1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CCBB45-1A30-44C8-A09C-9A40A99BA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610B2-3EAE-43F0-84DE-2CECEA33C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98238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B2D24-0130-4AD7-B5EC-851080836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  <a:tab pos="1371600" algn="l"/>
                <a:tab pos="4800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lib_task.js file for the Task List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FF440B-E56F-44CA-880E-C62AC97C0E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798513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`${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this.description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}&lt;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Due Date: ${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this.dueDate.toDateString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()}`;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85A9D-4A7F-45E0-9441-07DDE81A8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D0B74-0121-4399-8DD1-3C26314F0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EA50AD-07BC-42AB-86C5-5B206E5BD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076944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EAC0A-DCA7-4BE7-8D48-053B9D00C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lib_storage.js file for the Task List app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14B4B-9A1D-4CCA-8CE8-E0D05D38BB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storage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retrieve()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tasks = [];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json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if(json)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taskArray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JSON.parse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(json);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for(let obj of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taskArray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tasks.push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(new Task(obj)); // uses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destructuring</a:t>
            </a:r>
            <a:endParaRPr lang="en-US" sz="1400" b="1" dirty="0">
              <a:effectLst/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tasks;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store(tasks)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JSON.stringify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(tasks);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clear()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localStorage.tasks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"";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18DC1-218A-4719-9014-BB2F93534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8ADF5-473C-4712-B3A9-0B3145919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B0718-C193-45F3-A42D-1335B013C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05919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3FE9-536D-4EA4-A73A-6249C5469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lib_task_list.js file for the Task List app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B49BD9-9D9C-472B-8AEE-CE041C011F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tasks = Symbol("tasks");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[tasks]: [],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load()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this[tasks] =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storage.retrieve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this;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save()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storage.store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(this[tasks]);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this;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27DAD-E3DF-46AE-A115-1F8E21C22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C1B9FE-603C-4204-A1B7-B4179A734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DBF20A-1038-4D46-8EBA-5FA2F23F5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2971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466EC-7772-4D46-9A3E-D5271CDE5A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lib_task_list.js file for the Task List app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4C9A3-9B18-4E9D-A777-4B040CE6314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798513" marR="0" indent="-452438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	sort()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this[tasks].sort( (task1, task2)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if (task1.dueDate &lt; task2.dueDate)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return -1;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 else if (task1.dueDate &gt; task2.dueDate)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return 1;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return 0;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this;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add(task)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this[tasks].push(task);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this;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delete(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this.sort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this[tasks].splice(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this;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A71180-DDA4-4381-9271-C1AB7A719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B1C84-957C-4191-AC42-170971AA1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E91AF-7080-4A34-B062-BDB7054A7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97567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FD82A-12FE-43DE-8C68-6E59E42C2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440323"/>
            <a:ext cx="7315200" cy="738664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lib_task_list.js file for the Task List app </a:t>
            </a:r>
            <a:b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23693-CB89-4F8C-BF69-7B06A010BB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219200"/>
            <a:ext cx="7391400" cy="4876800"/>
          </a:xfrm>
        </p:spPr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clear()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storage.clear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this;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*[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Symbol.iterator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]()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for (let task of this[tasks])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yield task;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B3173-194A-4CA6-A83B-2CBE13EF3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094C1-E367-4BA1-85E7-0192F5F3E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72396-9B77-4A87-B894-896F9883A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36754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EAFA2-1EB9-403B-934F-71C38EC26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task_list.js file for the Task List app (part 1)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73722-B352-4B47-81E1-0EE79682768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"use strict";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taskList.sort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let html = "";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for (const task of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html += "&lt;p&gt;&lt;a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href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='#'&gt;Delete&lt;/a&gt;" +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task.toString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 + "&lt;/p&gt;";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$("#tasks").html(html);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// add click() event handler to each &lt;a&gt; element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$("#tasks").find("a").each( (index, a)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$(a).click(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taskList.load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().delete(index).save();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evt.preventDefault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input:first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501F4E-F0C6-47E2-90DA-78C669B95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BC4A6-F4A4-40A5-BCD4-35EBAA79C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E3A81-072D-4E67-BDB0-D15CF8D77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0211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E3F4F-F0C3-49C4-B9DE-083FD0958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task_list.js file for the Task List app (part 2)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BE6B7-F52C-49D1-A13E-B962E953F0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$(document).ready(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add_task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taskObj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{                   // object literal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description: $("#task").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(),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const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newTask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new Task(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taskObj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  // Task object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if 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newTask.isValid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taskList.load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().add(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newTask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).save();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$("#task").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 else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alert("Please enter a task and/or " +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"a due date that's in the future.");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}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$("#task").select();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09C8E5-1434-49B2-9E24-319115F98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B978D-E1EC-417A-91E9-4AB57479C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1CA3A-6B73-4E16-88B2-47A5BF7ED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5808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2745B-CAE3-48F5-8533-5CBD2DDCF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task_list.js file for the Task List app (part 3)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0F33B1-7F4C-4B15-9620-D18E3414FA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798513" algn="l"/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clear_tasks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").click( () =&gt;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taskList.clear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$("#tasks").html("");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$("#task").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due_date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").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("");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$("#task").focus();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});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taskList.load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4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displayTasks</a:t>
            </a: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$("#task").focus();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4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});</a:t>
            </a:r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6A7CC-3093-4C9D-B8A3-D3CA88929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A97C1-5464-4854-B964-0A8665505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9A2E6-FB8C-4C70-BE88-5B4957A9C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87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172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0D00A-89B2-461F-8803-AC57B4364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624989"/>
            <a:ext cx="7315200" cy="369332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 ways to code a method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00EC9-03BA-40B0-8858-80BB56F3C8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traditional syntax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getTotal</a:t>
            </a:r>
            <a:r>
              <a:rPr lang="en-US" sz="1600" b="1" dirty="0">
                <a:effectLst/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function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subtotal + (subtotal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pPr marL="347345" marR="0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Using concise method syntax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 invoice = { 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getTotal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(subtotal,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{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return subtotal + (subtotal * </a:t>
            </a:r>
            <a:r>
              <a:rPr lang="en-US" sz="1600" b="1" dirty="0" err="1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taxRate</a:t>
            </a: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 marR="0">
              <a:spcBef>
                <a:spcPts val="0"/>
              </a:spcBef>
              <a:spcAft>
                <a:spcPts val="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}</a:t>
            </a:r>
          </a:p>
          <a:p>
            <a:pPr marL="347345" marR="0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};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BC0E23-12C7-4294-8C3E-06BAAF1D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7E295-85DE-460C-A2CC-0027E3550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A6C3D-E2CC-46AE-8CC8-05A951A04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C16,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419915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slides_with_titles_logo">
  <a:themeElements>
    <a:clrScheme name="Master slide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aster slid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slide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slid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MA accessible slides.potx" id="{50B7D1D4-3F7E-4579-B166-09A2FAC5C745}" vid="{7C365D12-5A37-45DA-A43C-A906C0D97DD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MMA accessible slides</Template>
  <TotalTime>92</TotalTime>
  <Words>8831</Words>
  <Application>Microsoft Office PowerPoint</Application>
  <PresentationFormat>On-screen Show (4:3)</PresentationFormat>
  <Paragraphs>1401</Paragraphs>
  <Slides>87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87</vt:i4>
      </vt:variant>
    </vt:vector>
  </HeadingPairs>
  <TitlesOfParts>
    <vt:vector size="93" baseType="lpstr">
      <vt:lpstr>Arial</vt:lpstr>
      <vt:lpstr>Arial Narrow</vt:lpstr>
      <vt:lpstr>Courier New</vt:lpstr>
      <vt:lpstr>Symbol</vt:lpstr>
      <vt:lpstr>Times New Roman</vt:lpstr>
      <vt:lpstr>Master slides_with_titles_logo</vt:lpstr>
      <vt:lpstr>Chapter 16</vt:lpstr>
      <vt:lpstr>Objectives (part 1)</vt:lpstr>
      <vt:lpstr>Objectives (part 2)</vt:lpstr>
      <vt:lpstr>Objectives (part 3)</vt:lpstr>
      <vt:lpstr>How to initialize a new object with an object literal</vt:lpstr>
      <vt:lpstr>How to use dot notation to refer  to an object’s properties and methods</vt:lpstr>
      <vt:lpstr>How to nest objects</vt:lpstr>
      <vt:lpstr>Terms related to object literals</vt:lpstr>
      <vt:lpstr>Two ways to code a method</vt:lpstr>
      <vt:lpstr>Two ways to initialize a property  to a variable or constant</vt:lpstr>
      <vt:lpstr>How to add properties and methods to an object</vt:lpstr>
      <vt:lpstr>Two constants that refer to the same object</vt:lpstr>
      <vt:lpstr>An object with an accessor property named fullName</vt:lpstr>
      <vt:lpstr>Code that uses the accessor property</vt:lpstr>
      <vt:lpstr>Terms related to methods and properties</vt:lpstr>
      <vt:lpstr>The benefits of JavaScript libraries</vt:lpstr>
      <vt:lpstr>The lib_mpg.js file</vt:lpstr>
      <vt:lpstr>How to include and use JavaScript libraries  in your application</vt:lpstr>
      <vt:lpstr>The Miles Per Gallon application</vt:lpstr>
      <vt:lpstr>The HTML for the MPG application (part 1)</vt:lpstr>
      <vt:lpstr>The HTML for the MPG application (part 2)</vt:lpstr>
      <vt:lpstr>The lib_mpg.js file for the MPG application</vt:lpstr>
      <vt:lpstr>The mpg.js file for the MPG application (part 1)</vt:lpstr>
      <vt:lpstr>The mpg.js file for the MPG application (part 2)</vt:lpstr>
      <vt:lpstr>How to use a class to define an object type</vt:lpstr>
      <vt:lpstr>How to create and use an Invoice object</vt:lpstr>
      <vt:lpstr>How to add parameters to the constructor  for the Invoice type</vt:lpstr>
      <vt:lpstr>Terms related to classes</vt:lpstr>
      <vt:lpstr>The JavaScript object hierarchy</vt:lpstr>
      <vt:lpstr>The Person class</vt:lpstr>
      <vt:lpstr>An Employee class that inherits the Person class</vt:lpstr>
      <vt:lpstr>Terms related to inheritance</vt:lpstr>
      <vt:lpstr>A NumberArray class that uses inheritance</vt:lpstr>
      <vt:lpstr>How to create and use a NumberArray object  that uses inheritance</vt:lpstr>
      <vt:lpstr>It makes sense to use inheritance when…</vt:lpstr>
      <vt:lpstr>A NumberArray class that uses object composition</vt:lpstr>
      <vt:lpstr>How to create and use a NumberArray object  that uses object composition</vt:lpstr>
      <vt:lpstr>It makes sense to use object composition when…</vt:lpstr>
      <vt:lpstr>Terms related to object composition</vt:lpstr>
      <vt:lpstr>The Trips application</vt:lpstr>
      <vt:lpstr>The HTML for the Trips application (part 1)</vt:lpstr>
      <vt:lpstr>The HTML for the Trips application (part 2)</vt:lpstr>
      <vt:lpstr>Some of the CSS for the Trips application</vt:lpstr>
      <vt:lpstr>The lib_trips.js file for the Trips app (part 1)</vt:lpstr>
      <vt:lpstr>The lib_trips.js file for the Trips app (part 2)</vt:lpstr>
      <vt:lpstr>The lib_trips.js file for the Trips app (part 3)</vt:lpstr>
      <vt:lpstr>The trips.js file for the Trips application (part 1)</vt:lpstr>
      <vt:lpstr>The trips.js file for the Trips application (part 2)</vt:lpstr>
      <vt:lpstr>Code that creates two instances of the Date type</vt:lpstr>
      <vt:lpstr>Code that adds an own property to one instance of the Date type </vt:lpstr>
      <vt:lpstr>Code that uses an own property to override a prototype property </vt:lpstr>
      <vt:lpstr>Terms related to prototypes</vt:lpstr>
      <vt:lpstr>A constructor function that creates Invoice objects</vt:lpstr>
      <vt:lpstr>A factory function that creates Invoice objects</vt:lpstr>
      <vt:lpstr>Terms related to legacy coding of objects</vt:lpstr>
      <vt:lpstr>How to use brackets to refer to properties  and methods of an object</vt:lpstr>
      <vt:lpstr>A symbol used as a computed property name</vt:lpstr>
      <vt:lpstr>Two of the well-known symbols</vt:lpstr>
      <vt:lpstr>One method required by an iterator object</vt:lpstr>
      <vt:lpstr>An object literal that’s iterable</vt:lpstr>
      <vt:lpstr>A for-of loop that consumes the object</vt:lpstr>
      <vt:lpstr>A keyword that’s used with generator functions</vt:lpstr>
      <vt:lpstr>An iterable object literal with a generator function</vt:lpstr>
      <vt:lpstr>A Date object that’s iterable</vt:lpstr>
      <vt:lpstr>Two methods that modify an object  but don’t return the object</vt:lpstr>
      <vt:lpstr>Two methods that modify an object  and then return the object</vt:lpstr>
      <vt:lpstr>A person object with three properties  that have values</vt:lpstr>
      <vt:lpstr>How to destructure an object in the parameter list of a function</vt:lpstr>
      <vt:lpstr>An object with a nested object that has two properties</vt:lpstr>
      <vt:lpstr>Static methods of the Object type (part 1)</vt:lpstr>
      <vt:lpstr>Static methods of the Object type (part 2)</vt:lpstr>
      <vt:lpstr>A statement for working with properties</vt:lpstr>
      <vt:lpstr>An example that works with properties</vt:lpstr>
      <vt:lpstr>More terms related to objects</vt:lpstr>
      <vt:lpstr>The Task List application</vt:lpstr>
      <vt:lpstr>The HTML for the Task List application (part 1)</vt:lpstr>
      <vt:lpstr>The HTML for the Task List application (part 2)</vt:lpstr>
      <vt:lpstr>Some of the CSS for the Task List application</vt:lpstr>
      <vt:lpstr>The lib_task.js file for the Task List app (part 1)</vt:lpstr>
      <vt:lpstr>The lib_task.js file for the Task List app (part 2)</vt:lpstr>
      <vt:lpstr>The lib_storage.js file for the Task List app</vt:lpstr>
      <vt:lpstr>The lib_task_list.js file for the Task List app  (part 1)</vt:lpstr>
      <vt:lpstr>The lib_task_list.js file for the Task List app  (part 2)</vt:lpstr>
      <vt:lpstr>The lib_task_list.js file for the Task List app  (part 3)</vt:lpstr>
      <vt:lpstr>The task_list.js file for the Task List app (part 1)</vt:lpstr>
      <vt:lpstr>The task_list.js file for the Task List app (part 2)</vt:lpstr>
      <vt:lpstr>The task_list.js file for the Task List app (part 3)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Bethany Cabrera</dc:creator>
  <cp:lastModifiedBy>Anne Boehm</cp:lastModifiedBy>
  <cp:revision>59</cp:revision>
  <cp:lastPrinted>2016-01-14T23:03:16Z</cp:lastPrinted>
  <dcterms:created xsi:type="dcterms:W3CDTF">2020-08-18T18:01:23Z</dcterms:created>
  <dcterms:modified xsi:type="dcterms:W3CDTF">2020-08-18T22:25:40Z</dcterms:modified>
</cp:coreProperties>
</file>